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3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0B965-4F51-4691-A870-1971CC380253}" type="datetimeFigureOut">
              <a:rPr lang="ru-RU" smtClean="0"/>
              <a:pPr/>
              <a:t>04.09.2021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1518B-822A-4C71-85AA-9F00ED84F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Общая характеристика внешней изоляции электроустановок.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Регулирование электрических полей во внешней изоляции . Диэлектрики, используемые во внешней изоляции. Назначение и типы изоляторов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64" y="6072206"/>
            <a:ext cx="6000792" cy="571504"/>
          </a:xfrm>
        </p:spPr>
        <p:txBody>
          <a:bodyPr>
            <a:normAutofit/>
          </a:bodyPr>
          <a:lstStyle/>
          <a:p>
            <a:r>
              <a:rPr lang="kk-KZ" sz="2000" dirty="0" smtClean="0"/>
              <a:t>Перенапряжение и изоляция; лекция 2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Общая характеристика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600200"/>
            <a:ext cx="4614866" cy="461488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К внешней изоляции установок высокого напряжения относят изоляционные промежутки между электродами (проводами линий электропередачи (ЛЭП), шинами распределительных устройств (РУ), наружными токоведущими частями электрических аппаратов и т.д.), в которых роль основного диэлектрика выполняет атмосферный воздух. Изолируемые электроды располагаются на определенных расстояниях друг от друга и от земли (или заземленных частей электроустановок) и укрепляются в заданном положении с помощью изоляторов.</a:t>
            </a:r>
          </a:p>
        </p:txBody>
      </p:sp>
      <p:pic>
        <p:nvPicPr>
          <p:cNvPr id="1026" name="Picture 2" descr="Изоляция линий электропередачи | Как работает электрическая изоляция |  Архивы |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3698668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Общая характеристика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При нормальных атмосферных условиях электрическая прочность воздушных промежутков относительно невелика (в однородном поле при межэлектродных расстояниях около 1 см </a:t>
            </a:r>
            <a:r>
              <a:rPr lang="ru-RU" dirty="0">
                <a:sym typeface="Symbol"/>
              </a:rPr>
              <a:t></a:t>
            </a:r>
            <a:r>
              <a:rPr lang="ru-RU" dirty="0"/>
              <a:t> 30 кВ/см). В большинстве изоляционных конструкций при приложении высокого напряжения создается </a:t>
            </a:r>
            <a:r>
              <a:rPr lang="ru-RU" dirty="0" err="1"/>
              <a:t>резконеоднородное</a:t>
            </a:r>
            <a:r>
              <a:rPr lang="ru-RU" dirty="0"/>
              <a:t> электрическое поле. Электрическая прочность в таких полях при расстоянии между электродами 1-2 м составляет приблизительно 5 кВ/см, а при расстояниях 10-20 м снижается до   2,5-1,5 кВ/см. В связи с этим габариты воздушных ЛЭП и РУ при увеличении номинального напряжения быстро возрастают</a:t>
            </a:r>
            <a:r>
              <a:rPr lang="ru-RU" dirty="0" smtClean="0"/>
              <a:t>.</a:t>
            </a:r>
          </a:p>
          <a:p>
            <a:r>
              <a:rPr lang="ru-RU" dirty="0"/>
              <a:t>Целесообразность использования диэлектрических свойств воздуха в энергетических установках разных классов напряжения объясняется меньшей стоимостью и сравнительной простотой создания изоляции, а также способностью воздушной изоляции полностью восстанавливать электрическую прочность после устранения причины пробоя разрядного промежутка.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Общая характеристика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357298"/>
            <a:ext cx="5400684" cy="5000660"/>
          </a:xfrm>
        </p:spPr>
        <p:txBody>
          <a:bodyPr>
            <a:normAutofit fontScale="32500" lnSpcReduction="20000"/>
          </a:bodyPr>
          <a:lstStyle/>
          <a:p>
            <a:r>
              <a:rPr lang="ru-RU" sz="4900" dirty="0"/>
              <a:t>Для внешней изоляции характерна зависимость электрической прочности от метеорологических условий (</a:t>
            </a:r>
            <a:r>
              <a:rPr lang="ru-RU" sz="4900" i="1" u="sng" dirty="0"/>
              <a:t>давления </a:t>
            </a:r>
            <a:r>
              <a:rPr lang="ru-RU" sz="4900" i="1" u="sng" dirty="0" err="1"/>
              <a:t>p</a:t>
            </a:r>
            <a:r>
              <a:rPr lang="ru-RU" sz="4900" i="1" u="sng" dirty="0"/>
              <a:t>, температуры Т , абсолютной влажности  Н воздуха, вида и интенсивности атмосферных осадков</a:t>
            </a:r>
            <a:r>
              <a:rPr lang="ru-RU" sz="4900" dirty="0"/>
              <a:t>), а также от состояния поверхностей изоляторов, т.е. количества и свойства загрязнений на них. В связи с этим воздушные изоляционные промежутки выбирают так, чтобы они имели требуемую электрическую прочность при неблагоприятных сочетаниях давления, температуры и влажности воздуха</a:t>
            </a:r>
            <a:r>
              <a:rPr lang="ru-RU" sz="4900" dirty="0" smtClean="0"/>
              <a:t>.</a:t>
            </a:r>
          </a:p>
          <a:p>
            <a:r>
              <a:rPr lang="ru-RU" sz="4900" dirty="0" smtClean="0"/>
              <a:t>Электрическую прочность вдоль изоляторов наружной установки измеряют в условиях, соответствующих разным механизмам разрядных процессов, а именно, когда поверхности изоляторов чистые и сухие, чистые и смачиваются дождем, загрязнены и увлажнены. Разрядные напряжения, измеренные при указанных состояниях, называю</a:t>
            </a:r>
            <a:r>
              <a:rPr lang="kk-KZ" sz="4900" dirty="0" smtClean="0"/>
              <a:t>т</a:t>
            </a:r>
            <a:r>
              <a:rPr lang="ru-RU" sz="4900" dirty="0" smtClean="0"/>
              <a:t> соответственно </a:t>
            </a:r>
            <a:r>
              <a:rPr lang="ru-RU" sz="4900" i="1" u="sng" dirty="0" err="1" smtClean="0"/>
              <a:t>сухоразрядными</a:t>
            </a:r>
            <a:r>
              <a:rPr lang="ru-RU" sz="4900" i="1" u="sng" dirty="0" smtClean="0"/>
              <a:t>, </a:t>
            </a:r>
            <a:r>
              <a:rPr lang="ru-RU" sz="4900" i="1" u="sng" dirty="0" err="1" smtClean="0"/>
              <a:t>мокроразрядными</a:t>
            </a:r>
            <a:r>
              <a:rPr lang="ru-RU" sz="4900" i="1" u="sng" dirty="0" smtClean="0"/>
              <a:t> и </a:t>
            </a:r>
            <a:r>
              <a:rPr lang="ru-RU" sz="4900" i="1" u="sng" dirty="0" err="1" smtClean="0"/>
              <a:t>грязе</a:t>
            </a:r>
            <a:r>
              <a:rPr lang="ru-RU" sz="4900" i="1" u="sng" dirty="0" smtClean="0"/>
              <a:t>- или </a:t>
            </a:r>
            <a:r>
              <a:rPr lang="ru-RU" sz="4900" i="1" u="sng" dirty="0" err="1" smtClean="0"/>
              <a:t>влагоразрядными</a:t>
            </a:r>
            <a:r>
              <a:rPr lang="ru-RU" sz="4900" i="1" dirty="0" smtClean="0"/>
              <a:t>. </a:t>
            </a:r>
            <a:endParaRPr lang="ru-RU" sz="4900" dirty="0"/>
          </a:p>
          <a:p>
            <a:endParaRPr lang="ru-RU" dirty="0"/>
          </a:p>
        </p:txBody>
      </p:sp>
      <p:pic>
        <p:nvPicPr>
          <p:cNvPr id="6146" name="Picture 2" descr="Изоляция линий электропередачи » Школа для электрика: электротехника и  электроника"/>
          <p:cNvPicPr>
            <a:picLocks noChangeAspect="1" noChangeArrowheads="1"/>
          </p:cNvPicPr>
          <p:nvPr/>
        </p:nvPicPr>
        <p:blipFill>
          <a:blip r:embed="rId2"/>
          <a:srcRect l="40581"/>
          <a:stretch>
            <a:fillRect/>
          </a:stretch>
        </p:blipFill>
        <p:spPr bwMode="auto">
          <a:xfrm>
            <a:off x="500034" y="1571612"/>
            <a:ext cx="2824149" cy="3514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Регулирование электрических полей во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600200"/>
            <a:ext cx="4329114" cy="4525963"/>
          </a:xfrm>
        </p:spPr>
        <p:txBody>
          <a:bodyPr>
            <a:normAutofit fontScale="47500" lnSpcReduction="20000"/>
          </a:bodyPr>
          <a:lstStyle/>
          <a:p>
            <a:pPr hangingPunct="0">
              <a:buNone/>
            </a:pPr>
            <a:r>
              <a:rPr lang="ru-RU" dirty="0" smtClean="0"/>
              <a:t>	</a:t>
            </a:r>
            <a:r>
              <a:rPr lang="ru-RU" sz="3400" dirty="0" smtClean="0"/>
              <a:t>При </a:t>
            </a:r>
            <a:r>
              <a:rPr lang="ru-RU" sz="3400" dirty="0" err="1"/>
              <a:t>резконеоднородных</a:t>
            </a:r>
            <a:r>
              <a:rPr lang="ru-RU" sz="3400" dirty="0"/>
              <a:t> полях во внешней изоляции возможен </a:t>
            </a:r>
          </a:p>
          <a:p>
            <a:pPr hangingPunct="0">
              <a:buNone/>
            </a:pPr>
            <a:r>
              <a:rPr lang="ru-RU" sz="3400" i="1" dirty="0" smtClean="0"/>
              <a:t>	</a:t>
            </a:r>
            <a:r>
              <a:rPr lang="ru-RU" sz="3400" i="1" u="sng" dirty="0" smtClean="0"/>
              <a:t>коронный </a:t>
            </a:r>
            <a:r>
              <a:rPr lang="ru-RU" sz="3400" i="1" u="sng" dirty="0"/>
              <a:t>разряд </a:t>
            </a:r>
            <a:r>
              <a:rPr lang="ru-RU" sz="3400" dirty="0"/>
              <a:t>у электродов с малым радиусом кривизны. Появление короны вызывает дополнительные потери энергии и интенсивные радиопомехи. В связи с этим большое значение имеют меры по уменьшению степени неоднородности электрических полей, которые позволяют ограничить возможность возникновения короны, а также несколько увеличить разрядные напряжения внешней изоляции</a:t>
            </a:r>
            <a:r>
              <a:rPr lang="ru-RU" sz="3400" dirty="0" smtClean="0"/>
              <a:t>. </a:t>
            </a:r>
            <a:r>
              <a:rPr lang="ru-RU" sz="3400" dirty="0"/>
              <a:t>Регулирование электрических полей во внешней изоляции осуществляется с помощью экранов на арматуре изоляторов, которые увеличивают радиус кривизны электродов, что и повышает разрядные напряжения воздушных промежутков. На воздушных ЛЭП высоких классов напряжений используются расщепленные провода.</a:t>
            </a:r>
          </a:p>
          <a:p>
            <a:pPr hangingPunc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7410" name="Picture 2" descr="Коронный разряд - возникновение, особенности и применение » Школа для  электрика: электротехника и электрон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4128163" cy="2757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Резко-неоднородное поле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4000504"/>
            <a:ext cx="7901014" cy="2411411"/>
          </a:xfrm>
        </p:spPr>
        <p:txBody>
          <a:bodyPr>
            <a:normAutofit fontScale="40000" lnSpcReduction="20000"/>
          </a:bodyPr>
          <a:lstStyle/>
          <a:p>
            <a:r>
              <a:rPr lang="ru-RU" sz="4000" dirty="0"/>
              <a:t>Резко-неоднородное поле характерно для промежутков, создаваемых электродами типа </a:t>
            </a:r>
            <a:r>
              <a:rPr lang="ru-RU" sz="4000" i="1" u="sng" dirty="0"/>
              <a:t>игла-плоскость, провод-плоскость, </a:t>
            </a:r>
            <a:r>
              <a:rPr lang="ru-RU" sz="4000" dirty="0"/>
              <a:t>а также </a:t>
            </a:r>
            <a:r>
              <a:rPr lang="ru-RU" sz="4000" i="1" u="sng" dirty="0"/>
              <a:t>стержень-плоскость</a:t>
            </a:r>
            <a:r>
              <a:rPr lang="ru-RU" sz="4000" dirty="0"/>
              <a:t> или </a:t>
            </a:r>
            <a:r>
              <a:rPr lang="ru-RU" sz="4000" i="1" u="sng" dirty="0"/>
              <a:t>шар-плоскость</a:t>
            </a:r>
            <a:r>
              <a:rPr lang="ru-RU" sz="4000" dirty="0"/>
              <a:t> при малом радиусе закругления шара и большом расстоянии между электродами.</a:t>
            </a:r>
          </a:p>
          <a:p>
            <a:r>
              <a:rPr lang="ru-RU" sz="4000" dirty="0"/>
              <a:t>Особенностью резко неоднородных полей являются высокие напряженности поля у электрода с малым радиусом закругления даже при сравнительно небольшом напряжении на промежутке. Это означает, что в этой области могут идти процессы ударной ионизации, возникают лавины электронов, и условие самостоятельности разряда выполняется, когда зона ионизации охватывает только малую часть промежутка. Соответствующее значение напряжения (U</a:t>
            </a:r>
            <a:r>
              <a:rPr lang="ru-RU" sz="4000" baseline="-25000" dirty="0"/>
              <a:t>0</a:t>
            </a:r>
            <a:r>
              <a:rPr lang="ru-RU" sz="4000" dirty="0"/>
              <a:t>) носит название </a:t>
            </a:r>
            <a:r>
              <a:rPr lang="ru-RU" sz="4000" i="1" u="sng" dirty="0"/>
              <a:t>начального напряжения зажигания разряда</a:t>
            </a:r>
            <a:r>
              <a:rPr lang="ru-RU" sz="4000" dirty="0"/>
              <a:t>.</a:t>
            </a:r>
          </a:p>
          <a:p>
            <a:endParaRPr lang="ru-RU" dirty="0"/>
          </a:p>
        </p:txBody>
      </p:sp>
      <p:pic>
        <p:nvPicPr>
          <p:cNvPr id="18434" name="Picture 2" descr="Искажения внешнего поля объемным зарядом лавин при положительном напряжении на стержне в промежутке стержень-плоск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85860"/>
            <a:ext cx="4214809" cy="2362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ЛЭП с ращепленными фазами</a:t>
            </a:r>
            <a:endParaRPr lang="ru-RU" sz="3200" dirty="0"/>
          </a:p>
        </p:txBody>
      </p:sp>
      <p:pic>
        <p:nvPicPr>
          <p:cNvPr id="19458" name="Picture 2" descr="https://cf2.ppt-online.org/files2/slide/5/5wel1agmAopSq0xD7Zf8ysrWEYLvFzijGNnBdO/slide-11.jpg"/>
          <p:cNvPicPr>
            <a:picLocks noChangeAspect="1" noChangeArrowheads="1"/>
          </p:cNvPicPr>
          <p:nvPr/>
        </p:nvPicPr>
        <p:blipFill>
          <a:blip r:embed="rId2"/>
          <a:srcRect t="8856"/>
          <a:stretch>
            <a:fillRect/>
          </a:stretch>
        </p:blipFill>
        <p:spPr bwMode="auto">
          <a:xfrm>
            <a:off x="1000100" y="1357298"/>
            <a:ext cx="7429552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Диэлектрики, используемые во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600200"/>
            <a:ext cx="4543428" cy="4525963"/>
          </a:xfrm>
        </p:spPr>
        <p:txBody>
          <a:bodyPr>
            <a:normAutofit fontScale="62500" lnSpcReduction="20000"/>
          </a:bodyPr>
          <a:lstStyle/>
          <a:p>
            <a:pPr hangingPunct="0">
              <a:buNone/>
            </a:pPr>
            <a:r>
              <a:rPr lang="ru-RU" dirty="0" smtClean="0"/>
              <a:t>	Диэлектрики</a:t>
            </a:r>
            <a:r>
              <a:rPr lang="ru-RU" dirty="0"/>
              <a:t>, из которых изготавливаются изоляторы, должны отвечать ряду требований.</a:t>
            </a:r>
          </a:p>
          <a:p>
            <a:pPr hangingPunct="0">
              <a:buNone/>
            </a:pPr>
            <a:r>
              <a:rPr lang="ru-RU" dirty="0"/>
              <a:t>	</a:t>
            </a:r>
            <a:r>
              <a:rPr lang="ru-RU" b="1" dirty="0"/>
              <a:t>1. </a:t>
            </a:r>
            <a:r>
              <a:rPr lang="ru-RU" dirty="0"/>
              <a:t>Они должны иметь высокую механическую прочность , поскольку изоляторы, являясь элементом конструкции, несут значительную нагрузку. Изоляторы ЛЭП несут нагрузку от </a:t>
            </a:r>
            <a:r>
              <a:rPr lang="ru-RU" dirty="0" err="1"/>
              <a:t>тяжения</a:t>
            </a:r>
            <a:r>
              <a:rPr lang="ru-RU" dirty="0"/>
              <a:t> проводов, исчисляемую тоннами, а иногда и десятками тонн. Опорные изоляторы, на которых крепятся шины РУ, выдерживают громадные нагрузки от электродинамических сил, возникающих между шинами при коротких замыканиях.</a:t>
            </a:r>
          </a:p>
          <a:p>
            <a:endParaRPr lang="ru-RU" dirty="0"/>
          </a:p>
        </p:txBody>
      </p:sp>
      <p:pic>
        <p:nvPicPr>
          <p:cNvPr id="20482" name="Picture 2" descr="Изоляторы электрические: назначение, применение, монта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3709513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Диэлектрики, используемые во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 smtClean="0"/>
              <a:t>	</a:t>
            </a:r>
            <a:r>
              <a:rPr lang="ru-RU" b="1" dirty="0" smtClean="0"/>
              <a:t>2</a:t>
            </a:r>
            <a:r>
              <a:rPr lang="ru-RU" b="1" dirty="0"/>
              <a:t>.</a:t>
            </a:r>
            <a:r>
              <a:rPr lang="ru-RU" dirty="0"/>
              <a:t> Диэлектрики должны иметь высокую электрическую прочность, позволяющую создавать экономичные и надежные конструкции изоляторов. Нарушение электрической прочности изолятора может происходить или при пробое твердого диэлектрика, из которого он изготовлен, или в результате развития разряда в воздухе вдоль внешней поверхности изолятора. Разряд по поверхности при условии быстрого отключения напряжения не причиняет изолятору повреждений, а пробой твердого диэлектрика означает выход изолятора из строя. Поэтому пробивное напряжение твердого диэлектрика в изоляторе в 1,5 раза выше, чем напряжение перекрытия по поверхности, которым и определяется электрическая прочность изолятора.</a:t>
            </a:r>
          </a:p>
          <a:p>
            <a:pPr hangingPunct="0">
              <a:buNone/>
            </a:pPr>
            <a:r>
              <a:rPr lang="ru-RU" dirty="0"/>
              <a:t>	</a:t>
            </a:r>
            <a:r>
              <a:rPr lang="ru-RU" b="1" dirty="0"/>
              <a:t>3.</a:t>
            </a:r>
            <a:r>
              <a:rPr lang="ru-RU" dirty="0"/>
              <a:t> Диэлектрики должны быть негигроскопичны и не должны изменять своих свойств под действием различных метеорологических факторов.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Диэлектрики, используемые во внешней изоляции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71612"/>
            <a:ext cx="5043494" cy="4554551"/>
          </a:xfrm>
        </p:spPr>
        <p:txBody>
          <a:bodyPr>
            <a:normAutofit fontScale="62500" lnSpcReduction="20000"/>
          </a:bodyPr>
          <a:lstStyle/>
          <a:p>
            <a:pPr hangingPunct="0">
              <a:buNone/>
            </a:pPr>
            <a:r>
              <a:rPr lang="ru-RU" dirty="0" smtClean="0"/>
              <a:t>	</a:t>
            </a:r>
            <a:r>
              <a:rPr lang="ru-RU" b="1" dirty="0" smtClean="0"/>
              <a:t>4</a:t>
            </a:r>
            <a:r>
              <a:rPr lang="ru-RU" b="1" dirty="0"/>
              <a:t>.</a:t>
            </a:r>
            <a:r>
              <a:rPr lang="ru-RU" dirty="0"/>
              <a:t> Так как при дожде и увлажненных загрязнениях на поверхностях изоляторов длительное время могут существовать частичные электрические дуги, диэлектрики должны обладать высокой </a:t>
            </a:r>
            <a:r>
              <a:rPr lang="ru-RU" dirty="0" err="1"/>
              <a:t>трекингостойкостью</a:t>
            </a:r>
            <a:r>
              <a:rPr lang="ru-RU" dirty="0"/>
              <a:t>.</a:t>
            </a:r>
          </a:p>
          <a:p>
            <a:pPr hangingPunct="0">
              <a:buNone/>
            </a:pPr>
            <a:r>
              <a:rPr lang="ru-RU" dirty="0"/>
              <a:t>	</a:t>
            </a:r>
            <a:r>
              <a:rPr lang="ru-RU" b="1" dirty="0"/>
              <a:t>5.</a:t>
            </a:r>
            <a:r>
              <a:rPr lang="ru-RU" dirty="0"/>
              <a:t> Диэлектрики должны быть высокотехнологичными, т.е. допускать применение высокопроизводительных технологических процессов.</a:t>
            </a:r>
          </a:p>
          <a:p>
            <a:pPr hangingPunct="0">
              <a:buNone/>
            </a:pPr>
            <a:r>
              <a:rPr lang="ru-RU" dirty="0"/>
              <a:t>	</a:t>
            </a:r>
            <a:r>
              <a:rPr lang="ru-RU" dirty="0" smtClean="0"/>
              <a:t>	Всем </a:t>
            </a:r>
            <a:r>
              <a:rPr lang="ru-RU" dirty="0"/>
              <a:t>указанным требованиям в наибольшей степени удовлетворяют </a:t>
            </a:r>
            <a:r>
              <a:rPr lang="ru-RU" dirty="0" err="1"/>
              <a:t>глазурированный</a:t>
            </a:r>
            <a:r>
              <a:rPr lang="ru-RU" dirty="0"/>
              <a:t> электротехнический фарфор и электротехническое стекло, получившие широкое распространение, а также некоторые пластмассы.</a:t>
            </a:r>
          </a:p>
          <a:p>
            <a:endParaRPr lang="ru-RU" dirty="0"/>
          </a:p>
        </p:txBody>
      </p:sp>
      <p:pic>
        <p:nvPicPr>
          <p:cNvPr id="21506" name="Picture 2" descr="Высоковольтные изоляторы виды. Изоляторы высокого напряжения. Назначение,  типы и характеристики изоляторов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149557" cy="2362168"/>
          </a:xfrm>
          <a:prstGeom prst="rect">
            <a:avLst/>
          </a:prstGeom>
          <a:noFill/>
        </p:spPr>
      </p:pic>
      <p:pic>
        <p:nvPicPr>
          <p:cNvPr id="21508" name="Picture 4" descr="4 | ТОО «Капчагайский Фарфор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071942"/>
            <a:ext cx="3143272" cy="1961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Изоляторы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600200"/>
            <a:ext cx="5400684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Изоляторы из закаленного стекла имеют ряд преимуществ перед фарфоровыми: технологический процесс их изготовления полностью автоматизирован; прозрачность стекла позволяет легко обнаружить при внешнем осмотре мелкие трещины и другие внутренние дефекты; повреждение стекла приводит к разрушению диэлектрической части подвесного изолятора, которое легко обнаружить при осмотре ЛЭП эксплуатационным персоналом.</a:t>
            </a:r>
          </a:p>
        </p:txBody>
      </p:sp>
      <p:pic>
        <p:nvPicPr>
          <p:cNvPr id="4" name="Picture 2" descr="Высоковольтные изоляторы виды. Изоляторы высокого напряжения. Назначение,  типы и характеристики изоляторов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57430"/>
            <a:ext cx="3149557" cy="236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Изоляторы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257808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Полимерные изоляторы наружной установки изготовляются из эпоксидных компаундов на основе </a:t>
            </a:r>
            <a:r>
              <a:rPr lang="ru-RU" dirty="0" err="1"/>
              <a:t>циклоолифатических</a:t>
            </a:r>
            <a:r>
              <a:rPr lang="ru-RU" dirty="0"/>
              <a:t> смол, из кремнийорганической резины, из полиэфирных смол с минеральным наполнителем и добавкой фторопласта. Такие изоляторы имеют высокую электрическую прочность и достаточную </a:t>
            </a:r>
            <a:r>
              <a:rPr lang="ru-RU" dirty="0" err="1"/>
              <a:t>трекингостойкость</a:t>
            </a:r>
            <a:r>
              <a:rPr lang="ru-RU" dirty="0"/>
              <a:t>. Высокая механическая прочность полимерных изоляторов достигается посредством армирования их стеклопластиком. Применение полимерных изоляторов на ЛЭП позволяет существенно уменьшить массу подвесных изоляторов.</a:t>
            </a:r>
          </a:p>
          <a:p>
            <a:endParaRPr lang="ru-RU" dirty="0"/>
          </a:p>
        </p:txBody>
      </p:sp>
      <p:pic>
        <p:nvPicPr>
          <p:cNvPr id="23554" name="Picture 2" descr="Полимерные изоляторы — мифы, в которые мы верим, недостатки полимерных  изолятор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3450589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/>
              <a:t>Изоляторы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643050"/>
            <a:ext cx="5114932" cy="448311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закрытых распределительных устройствах (ЗРУ) изоляторы не подвержены влиянию атмосферных осадков, поэтому для их изготовления в некоторых случаях используется </a:t>
            </a:r>
            <a:r>
              <a:rPr lang="ru-RU" dirty="0" err="1"/>
              <a:t>бакелизированная</a:t>
            </a:r>
            <a:r>
              <a:rPr lang="ru-RU" dirty="0"/>
              <a:t> бумага. Для уменьшения гигроскопичности такие изоляторы порываются снаружи водостойкими лаками. Однако наибольшее распространение для внутренней установки получили изоляторы из фарфора и стекла, отличающиеся от изоляторов наружной установки более простой формой.</a:t>
            </a:r>
          </a:p>
          <a:p>
            <a:endParaRPr lang="ru-RU" dirty="0"/>
          </a:p>
        </p:txBody>
      </p:sp>
      <p:pic>
        <p:nvPicPr>
          <p:cNvPr id="25602" name="Picture 2" descr="ЗРУ — Закрытые распределительные устройства на напряжение 6, 10 кв в  блочно-модульных зданиях | АБС ВНИ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357298"/>
            <a:ext cx="3571900" cy="2657495"/>
          </a:xfrm>
          <a:prstGeom prst="rect">
            <a:avLst/>
          </a:prstGeom>
          <a:noFill/>
        </p:spPr>
      </p:pic>
      <p:pic>
        <p:nvPicPr>
          <p:cNvPr id="25604" name="Picture 4" descr="РемЭнергоСервис - View Cont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857628"/>
            <a:ext cx="2357454" cy="2081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b="1" dirty="0" smtClean="0"/>
              <a:t>Изоляторы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4643446"/>
            <a:ext cx="7901014" cy="1482717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Условия развития разряда по поверхности изоляторов открытых распределительных устройств (ОРУ) существенно изменяются, если на их поверхностях имеются увлажненные загрязнения или же они смачиваются дождем. Разрядные напряжения значительно уменьшаются. При измерениях </a:t>
            </a:r>
            <a:r>
              <a:rPr lang="ru-RU" dirty="0" err="1"/>
              <a:t>мокроразрядных</a:t>
            </a:r>
            <a:r>
              <a:rPr lang="ru-RU" dirty="0"/>
              <a:t> и </a:t>
            </a:r>
            <a:r>
              <a:rPr lang="ru-RU" dirty="0" err="1"/>
              <a:t>влагоразрядных</a:t>
            </a:r>
            <a:r>
              <a:rPr lang="ru-RU" dirty="0"/>
              <a:t> напряжений искусственный дождь и увлажненные загрязнения создаются по стандартным методикам. Это обеспечивает возможность сопоставления результатов, полученных в разное время или в разных лабораториях, и объективность оценки изоляторов различной конструкции.</a:t>
            </a:r>
          </a:p>
        </p:txBody>
      </p:sp>
      <p:pic>
        <p:nvPicPr>
          <p:cNvPr id="26626" name="Picture 2" descr="Открытые распределительные устройства купить в Алма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214422"/>
            <a:ext cx="5643602" cy="31717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Назначение и типы изоляторов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600200"/>
            <a:ext cx="5472122" cy="4525963"/>
          </a:xfrm>
        </p:spPr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 smtClean="0"/>
              <a:t>	По </a:t>
            </a:r>
            <a:r>
              <a:rPr lang="ru-RU" dirty="0"/>
              <a:t>своему назначению изоляторы делятся на </a:t>
            </a:r>
            <a:endParaRPr lang="ru-RU" dirty="0" smtClean="0"/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опорные</a:t>
            </a:r>
            <a:r>
              <a:rPr lang="ru-RU" dirty="0"/>
              <a:t>, </a:t>
            </a:r>
            <a:endParaRPr lang="ru-RU" dirty="0" smtClean="0"/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подвесные, 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dirty="0" smtClean="0"/>
              <a:t>проходные.</a:t>
            </a:r>
          </a:p>
          <a:p>
            <a:pPr hangingPunct="0">
              <a:buNone/>
            </a:pPr>
            <a:r>
              <a:rPr lang="ru-RU" dirty="0"/>
              <a:t>	</a:t>
            </a:r>
            <a:r>
              <a:rPr lang="ru-RU" dirty="0" smtClean="0"/>
              <a:t> </a:t>
            </a:r>
            <a:r>
              <a:rPr lang="ru-RU" dirty="0"/>
              <a:t>Опорные изоляторы в свою очередь подразделяются на </a:t>
            </a:r>
            <a:r>
              <a:rPr lang="ru-RU" i="1" u="sng" dirty="0"/>
              <a:t>стержневые и штыревые</a:t>
            </a:r>
            <a:r>
              <a:rPr lang="ru-RU" dirty="0"/>
              <a:t>, а подвесные - на </a:t>
            </a:r>
            <a:r>
              <a:rPr lang="ru-RU" i="1" u="sng" dirty="0"/>
              <a:t>тарельчатые и стержневые</a:t>
            </a:r>
            <a:r>
              <a:rPr lang="ru-RU" dirty="0"/>
              <a:t>.</a:t>
            </a:r>
          </a:p>
          <a:p>
            <a:pPr hangingPunct="0">
              <a:buNone/>
            </a:pPr>
            <a:r>
              <a:rPr lang="ru-RU" dirty="0"/>
              <a:t>	Опорно-стержневые изоляторы применяют в ЗРУ и ОРУ для крепления на них токоведущих шин или контактных деталей.</a:t>
            </a:r>
          </a:p>
          <a:p>
            <a:endParaRPr lang="ru-RU" dirty="0"/>
          </a:p>
        </p:txBody>
      </p:sp>
      <p:pic>
        <p:nvPicPr>
          <p:cNvPr id="27650" name="Picture 2" descr="Изоляторы опорно-стержневые типа С-4, ИО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357562"/>
            <a:ext cx="2714612" cy="2375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Опорно-стержневые изоляторы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357298"/>
            <a:ext cx="4686304" cy="4525963"/>
          </a:xfrm>
        </p:spPr>
        <p:txBody>
          <a:bodyPr>
            <a:noAutofit/>
          </a:bodyPr>
          <a:lstStyle/>
          <a:p>
            <a:r>
              <a:rPr lang="ru-RU" sz="1600" dirty="0"/>
              <a:t>Опорно-стержневые изоляторы наружной установки отличаются большим количеством ребер, чем изоляторы внутренней установки. Ребра служат для увеличения длины пути тока утечки с целью повышения разрядных напряжений изоляторов под дождем и в условиях увлажненных загрязнений. Обозначение, например, ОСН-35-2000 расшифровывается следующим образом: опорный, наружной установки, стержневой на 35 кВ, с минимальной разрушающей силой 2000 </a:t>
            </a:r>
            <a:r>
              <a:rPr lang="ru-RU" sz="1600" dirty="0" err="1"/>
              <a:t>даН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Опорно-штыревые изоляторы применяют для наружных установок в тех случаях, когда требуется высокая механическая прочность. В установках напряжением 110 кВ и выше используются колонки, состоящие из нескольких, установленных друг на друга опорно-штыревых изоляторов на напряжение 35 кВ. В обозначение изоляторов введена буква Ш (штыревой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pic>
        <p:nvPicPr>
          <p:cNvPr id="28674" name="Picture 2" descr="Опорные стержневые полимерные изоляторы наружной установки | АО &amp;quot;НПО&amp;quot; ИЗОЛЯТОР&amp;quot; - ВЫСОКОВОЛЬТНЫЕ ПОЛИМЕРНЫЕ ИЗОЛЯТОРЫ от производите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3309944" cy="3309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Штыревые линейные изоляторы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600200"/>
            <a:ext cx="425767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Штыревые линейные изоляторы применяются на напряжения 6-10 кВ. Обозначение ШФ6 означает: штыревой фарфоровый на 6 кВ. Буква С в обозначении (ШС) указывает на то, что изолятор стеклянный.</a:t>
            </a:r>
          </a:p>
        </p:txBody>
      </p:sp>
      <p:pic>
        <p:nvPicPr>
          <p:cNvPr id="29698" name="Picture 2" descr="Изоляторы линейные штыревые типа ТФ, ШФ, ШПК, ШС, Н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643446"/>
            <a:ext cx="1714512" cy="1714512"/>
          </a:xfrm>
          <a:prstGeom prst="rect">
            <a:avLst/>
          </a:prstGeom>
          <a:noFill/>
        </p:spPr>
      </p:pic>
      <p:pic>
        <p:nvPicPr>
          <p:cNvPr id="29700" name="Picture 4" descr="Штыревые изолятор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14686"/>
            <a:ext cx="2285984" cy="1714488"/>
          </a:xfrm>
          <a:prstGeom prst="rect">
            <a:avLst/>
          </a:prstGeom>
          <a:noFill/>
        </p:spPr>
      </p:pic>
      <p:pic>
        <p:nvPicPr>
          <p:cNvPr id="29702" name="Picture 6" descr="Изоляторы линейные штыревые, * цена договорна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571612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Подвесные изоляторы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714488"/>
            <a:ext cx="5829312" cy="4411675"/>
          </a:xfrm>
        </p:spPr>
        <p:txBody>
          <a:bodyPr>
            <a:normAutofit fontScale="62500" lnSpcReduction="20000"/>
          </a:bodyPr>
          <a:lstStyle/>
          <a:p>
            <a:pPr hangingPunct="0"/>
            <a:r>
              <a:rPr lang="ru-RU" dirty="0"/>
              <a:t>Подвесные изоляторы тарельчатого типа используются на воздушных ЛЭП 35 кВ и выше. Требуемый уровень выдерживаемых напряжений достигается соединением необходимого числа изоляторов в гирлянду. </a:t>
            </a:r>
            <a:r>
              <a:rPr lang="ru-RU" dirty="0" err="1"/>
              <a:t>Гирляны</a:t>
            </a:r>
            <a:r>
              <a:rPr lang="ru-RU" dirty="0"/>
              <a:t> благодаря шарнирному соединению изоляторов работают только на растяжение. Однако изоляторы сконструированы так, что внешнее растягивающее усилие создает в изоляционном теле в основном напряжения сжатия. Так используется высокая прочность фарфора и стекла на сжатие.</a:t>
            </a:r>
          </a:p>
          <a:p>
            <a:pPr hangingPunct="0"/>
            <a:r>
              <a:rPr lang="ru-RU" dirty="0"/>
              <a:t>	Подвесные стержневые изоляторы, как правило, выполняются из электротехнического фарфора. Однако в настоящее время выпускаются   и стержневые полимерные изоляторы.</a:t>
            </a:r>
          </a:p>
          <a:p>
            <a:endParaRPr lang="ru-RU" dirty="0"/>
          </a:p>
        </p:txBody>
      </p:sp>
      <p:pic>
        <p:nvPicPr>
          <p:cNvPr id="31746" name="Picture 2" descr="Изоляторы линейные подвесные стеклянные типа ПС, ПСВ, ПС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575270" cy="2085969"/>
          </a:xfrm>
          <a:prstGeom prst="rect">
            <a:avLst/>
          </a:prstGeom>
          <a:noFill/>
        </p:spPr>
      </p:pic>
      <p:pic>
        <p:nvPicPr>
          <p:cNvPr id="31748" name="Picture 4" descr="Ярославский Завод Вентиляционных Изделий | Изолятор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857628"/>
            <a:ext cx="2854258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Проходные изоляторы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600200"/>
            <a:ext cx="5186370" cy="4525963"/>
          </a:xfrm>
        </p:spPr>
        <p:txBody>
          <a:bodyPr>
            <a:normAutofit fontScale="55000" lnSpcReduction="20000"/>
          </a:bodyPr>
          <a:lstStyle/>
          <a:p>
            <a:pPr hangingPunct="0"/>
            <a:r>
              <a:rPr lang="ru-RU" dirty="0"/>
              <a:t>Проходные изоляторы применяются для изоляции токоведущих частей при прохождении их через стены, потолки и другие элементы конструкций РУ и аппаратов. Проходные изоляторы, предназначенные для наружной установки, имеют более развитую поверхность той части изолятора, которая располагается вне помещения.</a:t>
            </a:r>
          </a:p>
          <a:p>
            <a:pPr hangingPunct="0"/>
            <a:r>
              <a:rPr lang="ru-RU" dirty="0"/>
              <a:t>	Обозначение проходного изолятора содержит значение номинального тока, например ПНШ-35/3000-2000 означает: проходной, наружной установки, шинный на напряжение 35 кВ и номинальный ток 3 кА с механической прочностью 20 кН.</a:t>
            </a:r>
          </a:p>
          <a:p>
            <a:pPr hangingPunct="0"/>
            <a:r>
              <a:rPr lang="ru-RU" dirty="0"/>
              <a:t>	Проходные аппаратные изоляторы (вводы) на напряжение 110 кВ и выше имеют значительно более сложную конструкцию.</a:t>
            </a:r>
          </a:p>
          <a:p>
            <a:endParaRPr lang="ru-RU" dirty="0"/>
          </a:p>
        </p:txBody>
      </p:sp>
      <p:pic>
        <p:nvPicPr>
          <p:cNvPr id="32770" name="Picture 2" descr="Проходные изоляторы полимерные | ООО «Терма-Энерго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2795400" cy="1285884"/>
          </a:xfrm>
          <a:prstGeom prst="rect">
            <a:avLst/>
          </a:prstGeom>
          <a:noFill/>
        </p:spPr>
      </p:pic>
      <p:pic>
        <p:nvPicPr>
          <p:cNvPr id="32774" name="Picture 6" descr="Изолятор проходной ИПУ-10/630-7,5 УХЛ1 - ООО &amp;quot;Смартснаб&amp;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86058"/>
            <a:ext cx="2143140" cy="2000264"/>
          </a:xfrm>
          <a:prstGeom prst="rect">
            <a:avLst/>
          </a:prstGeom>
          <a:noFill/>
        </p:spPr>
      </p:pic>
      <p:pic>
        <p:nvPicPr>
          <p:cNvPr id="32776" name="Picture 8" descr="Полимерный изолятор проходной 10 кВ ИПЭЛФ 10-5-045-40 УХЛ1 или УХЛ2 от ООО  &amp;quot;Терма-Энерго&amp;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357694"/>
            <a:ext cx="2071702" cy="1085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Контрольные вопросы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Корона на проводах ЛЭП переменного тока. Факторы, влияющие на образование и развитие короны</a:t>
            </a:r>
            <a:r>
              <a:rPr lang="ru-RU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Какие факторы влияют на прочность внешней изоляции? Условия измерения электрической прочности изоляторов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Резко неоднородное поле и его особенности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Из каких диэлектриков изготавливают внешнюю изоляцию, основные требования?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Назначение и типы изоляторов, дать описание каждому из них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1022</Words>
  <Application>Microsoft Office PowerPoint</Application>
  <PresentationFormat>Экран (4:3)</PresentationFormat>
  <Paragraphs>60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Общая характеристика внешней изоляции электроустановок. Регулирование электрических полей во внешней изоляции . Диэлектрики, используемые во внешней изоляции. Назначение и типы изоляторов </vt:lpstr>
      <vt:lpstr>Общая характеристика внешней изоляции</vt:lpstr>
      <vt:lpstr>Общая характеристика внешней изоляции</vt:lpstr>
      <vt:lpstr>Общая характеристика внешней изоляции</vt:lpstr>
      <vt:lpstr>Регулирование электрических полей во внешней изоляции</vt:lpstr>
      <vt:lpstr>Резко-неоднородное поле</vt:lpstr>
      <vt:lpstr>ЛЭП с ращепленными фазами</vt:lpstr>
      <vt:lpstr>Диэлектрики, используемые во внешней изоляции</vt:lpstr>
      <vt:lpstr>Диэлектрики, используемые во внешней изоляции</vt:lpstr>
      <vt:lpstr>Диэлектрики, используемые во внешней изоляции</vt:lpstr>
      <vt:lpstr>Изоляторы</vt:lpstr>
      <vt:lpstr>Изоляторы</vt:lpstr>
      <vt:lpstr>Изоляторы </vt:lpstr>
      <vt:lpstr>Изоляторы </vt:lpstr>
      <vt:lpstr>Назначение и типы изоляторов</vt:lpstr>
      <vt:lpstr>Опорно-стержневые изоляторы</vt:lpstr>
      <vt:lpstr>Штыревые линейные изоляторы</vt:lpstr>
      <vt:lpstr>Подвесные изоляторы</vt:lpstr>
      <vt:lpstr>Проходные изоляторы</vt:lpstr>
      <vt:lpstr>Контрольные вопросы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внешней изоляции электроустановок. Регулирование электрических полей во внешней изоляции . Диэлектрики, используемые во внешней изоляции. Назначение и типы изоляторов </dc:title>
  <dc:creator>Azamat</dc:creator>
  <cp:lastModifiedBy>Azamat</cp:lastModifiedBy>
  <cp:revision>10</cp:revision>
  <dcterms:created xsi:type="dcterms:W3CDTF">2021-09-03T15:36:17Z</dcterms:created>
  <dcterms:modified xsi:type="dcterms:W3CDTF">2021-09-04T06:01:14Z</dcterms:modified>
</cp:coreProperties>
</file>